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9" r:id="rId3"/>
    <p:sldId id="490" r:id="rId4"/>
    <p:sldId id="484" r:id="rId5"/>
    <p:sldId id="487" r:id="rId6"/>
    <p:sldId id="485" r:id="rId7"/>
    <p:sldId id="491" r:id="rId8"/>
    <p:sldId id="486" r:id="rId9"/>
    <p:sldId id="488" r:id="rId10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朱于君" initials="朱于君" lastIdx="1" clrIdx="0">
    <p:extLst>
      <p:ext uri="{19B8F6BF-5375-455C-9EA6-DF929625EA0E}">
        <p15:presenceInfo xmlns:p15="http://schemas.microsoft.com/office/powerpoint/2012/main" userId="朱于君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80"/>
    <a:srgbClr val="76D6FF"/>
    <a:srgbClr val="6A9596"/>
    <a:srgbClr val="CC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3" autoAdjust="0"/>
    <p:restoredTop sz="98113" autoAdjust="0"/>
  </p:normalViewPr>
  <p:slideViewPr>
    <p:cSldViewPr>
      <p:cViewPr varScale="1">
        <p:scale>
          <a:sx n="113" d="100"/>
          <a:sy n="113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082" y="9440305"/>
            <a:ext cx="2950529" cy="497444"/>
          </a:xfrm>
          <a:prstGeom prst="rect">
            <a:avLst/>
          </a:prstGeom>
        </p:spPr>
        <p:txBody>
          <a:bodyPr vert="horz" wrap="square" lIns="91550" tIns="45775" rIns="91550" bIns="45775" numCol="1" anchor="b" anchorCtr="0" compatLnSpc="1"/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D182EA-FD4E-4C36-8E6F-BCB3BCCAE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809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21743"/>
            <a:ext cx="5446396" cy="447222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305"/>
            <a:ext cx="2950529" cy="497444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5"/>
            <a:ext cx="2950529" cy="497444"/>
          </a:xfrm>
          <a:prstGeom prst="rect">
            <a:avLst/>
          </a:prstGeom>
        </p:spPr>
        <p:txBody>
          <a:bodyPr vert="horz" wrap="square" lIns="91550" tIns="45775" rIns="91550" bIns="45775" numCol="1" anchor="b" anchorCtr="0" compatLnSpc="1"/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F169C79-FA26-4951-A88E-DD762DC6FB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6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92075" y="746125"/>
            <a:ext cx="6623050" cy="3725863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備忘稿版面配置區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62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74A90-7A37-4037-8825-C899FB76E3F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98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6" y="908790"/>
            <a:ext cx="2376199" cy="51124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718" y="908790"/>
            <a:ext cx="8856738" cy="51124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BB184FE-0737-4213-8465-0B05EFF8272F}"/>
              </a:ext>
            </a:extLst>
          </p:cNvPr>
          <p:cNvSpPr txBox="1">
            <a:spLocks/>
          </p:cNvSpPr>
          <p:nvPr userDrawn="1"/>
        </p:nvSpPr>
        <p:spPr>
          <a:xfrm>
            <a:off x="2567773" y="271411"/>
            <a:ext cx="9194236" cy="4912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773" y="271411"/>
            <a:ext cx="9194236" cy="491233"/>
          </a:xfrm>
        </p:spPr>
        <p:txBody>
          <a:bodyPr anchor="b">
            <a:normAutofit/>
          </a:bodyPr>
          <a:lstStyle>
            <a:lvl1pPr>
              <a:defRPr sz="28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E2904-4766-446D-B9B7-3CB184ECBD4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445758B-FB3D-8841-AACD-2221ACD1A241}"/>
              </a:ext>
            </a:extLst>
          </p:cNvPr>
          <p:cNvSpPr>
            <a:spLocks noChangeAspect="1" noEditPoints="1" noChangeArrowheads="1"/>
          </p:cNvSpPr>
          <p:nvPr userDrawn="1"/>
        </p:nvSpPr>
        <p:spPr bwMode="auto">
          <a:xfrm>
            <a:off x="9264652" y="2060575"/>
            <a:ext cx="2976033" cy="4510088"/>
          </a:xfrm>
          <a:custGeom>
            <a:avLst/>
            <a:gdLst>
              <a:gd name="T0" fmla="*/ 687 w 2409"/>
              <a:gd name="T1" fmla="*/ 2238 h 4865"/>
              <a:gd name="T2" fmla="*/ 877 w 2409"/>
              <a:gd name="T3" fmla="*/ 2192 h 4865"/>
              <a:gd name="T4" fmla="*/ 797 w 2409"/>
              <a:gd name="T5" fmla="*/ 2963 h 4865"/>
              <a:gd name="T6" fmla="*/ 1078 w 2409"/>
              <a:gd name="T7" fmla="*/ 3026 h 4865"/>
              <a:gd name="T8" fmla="*/ 626 w 2409"/>
              <a:gd name="T9" fmla="*/ 2117 h 4865"/>
              <a:gd name="T10" fmla="*/ 749 w 2409"/>
              <a:gd name="T11" fmla="*/ 2142 h 4865"/>
              <a:gd name="T12" fmla="*/ 578 w 2409"/>
              <a:gd name="T13" fmla="*/ 2052 h 4865"/>
              <a:gd name="T14" fmla="*/ 1866 w 2409"/>
              <a:gd name="T15" fmla="*/ 247 h 4865"/>
              <a:gd name="T16" fmla="*/ 1392 w 2409"/>
              <a:gd name="T17" fmla="*/ 1037 h 4865"/>
              <a:gd name="T18" fmla="*/ 2006 w 2409"/>
              <a:gd name="T19" fmla="*/ 656 h 4865"/>
              <a:gd name="T20" fmla="*/ 1599 w 2409"/>
              <a:gd name="T21" fmla="*/ 908 h 4865"/>
              <a:gd name="T22" fmla="*/ 1533 w 2409"/>
              <a:gd name="T23" fmla="*/ 1058 h 4865"/>
              <a:gd name="T24" fmla="*/ 2239 w 2409"/>
              <a:gd name="T25" fmla="*/ 583 h 4865"/>
              <a:gd name="T26" fmla="*/ 1863 w 2409"/>
              <a:gd name="T27" fmla="*/ 1105 h 4865"/>
              <a:gd name="T28" fmla="*/ 2174 w 2409"/>
              <a:gd name="T29" fmla="*/ 1621 h 4865"/>
              <a:gd name="T30" fmla="*/ 1801 w 2409"/>
              <a:gd name="T31" fmla="*/ 1537 h 4865"/>
              <a:gd name="T32" fmla="*/ 1325 w 2409"/>
              <a:gd name="T33" fmla="*/ 1301 h 4865"/>
              <a:gd name="T34" fmla="*/ 1412 w 2409"/>
              <a:gd name="T35" fmla="*/ 1835 h 4865"/>
              <a:gd name="T36" fmla="*/ 1213 w 2409"/>
              <a:gd name="T37" fmla="*/ 1975 h 4865"/>
              <a:gd name="T38" fmla="*/ 1094 w 2409"/>
              <a:gd name="T39" fmla="*/ 4011 h 4865"/>
              <a:gd name="T40" fmla="*/ 1689 w 2409"/>
              <a:gd name="T41" fmla="*/ 3264 h 4865"/>
              <a:gd name="T42" fmla="*/ 2404 w 2409"/>
              <a:gd name="T43" fmla="*/ 3321 h 4865"/>
              <a:gd name="T44" fmla="*/ 1275 w 2409"/>
              <a:gd name="T45" fmla="*/ 3861 h 4865"/>
              <a:gd name="T46" fmla="*/ 1147 w 2409"/>
              <a:gd name="T47" fmla="*/ 4865 h 4865"/>
              <a:gd name="T48" fmla="*/ 1045 w 2409"/>
              <a:gd name="T49" fmla="*/ 3610 h 4865"/>
              <a:gd name="T50" fmla="*/ 739 w 2409"/>
              <a:gd name="T51" fmla="*/ 3818 h 4865"/>
              <a:gd name="T52" fmla="*/ 856 w 2409"/>
              <a:gd name="T53" fmla="*/ 4830 h 4865"/>
              <a:gd name="T54" fmla="*/ 638 w 2409"/>
              <a:gd name="T55" fmla="*/ 3989 h 4865"/>
              <a:gd name="T56" fmla="*/ 96 w 2409"/>
              <a:gd name="T57" fmla="*/ 3777 h 4865"/>
              <a:gd name="T58" fmla="*/ 189 w 2409"/>
              <a:gd name="T59" fmla="*/ 3688 h 4865"/>
              <a:gd name="T60" fmla="*/ 523 w 2409"/>
              <a:gd name="T61" fmla="*/ 3573 h 4865"/>
              <a:gd name="T62" fmla="*/ 519 w 2409"/>
              <a:gd name="T63" fmla="*/ 3333 h 4865"/>
              <a:gd name="T64" fmla="*/ 545 w 2409"/>
              <a:gd name="T65" fmla="*/ 3560 h 4865"/>
              <a:gd name="T66" fmla="*/ 712 w 2409"/>
              <a:gd name="T67" fmla="*/ 3397 h 4865"/>
              <a:gd name="T68" fmla="*/ 625 w 2409"/>
              <a:gd name="T69" fmla="*/ 2944 h 4865"/>
              <a:gd name="T70" fmla="*/ 593 w 2409"/>
              <a:gd name="T71" fmla="*/ 2341 h 4865"/>
              <a:gd name="T72" fmla="*/ 156 w 2409"/>
              <a:gd name="T73" fmla="*/ 2437 h 4865"/>
              <a:gd name="T74" fmla="*/ 108 w 2409"/>
              <a:gd name="T75" fmla="*/ 2289 h 4865"/>
              <a:gd name="T76" fmla="*/ 451 w 2409"/>
              <a:gd name="T77" fmla="*/ 2291 h 4865"/>
              <a:gd name="T78" fmla="*/ 109 w 2409"/>
              <a:gd name="T79" fmla="*/ 2016 h 4865"/>
              <a:gd name="T80" fmla="*/ 211 w 2409"/>
              <a:gd name="T81" fmla="*/ 1975 h 4865"/>
              <a:gd name="T82" fmla="*/ 284 w 2409"/>
              <a:gd name="T83" fmla="*/ 1847 h 4865"/>
              <a:gd name="T84" fmla="*/ 542 w 2409"/>
              <a:gd name="T85" fmla="*/ 2073 h 4865"/>
              <a:gd name="T86" fmla="*/ 255 w 2409"/>
              <a:gd name="T87" fmla="*/ 1764 h 4865"/>
              <a:gd name="T88" fmla="*/ 407 w 2409"/>
              <a:gd name="T89" fmla="*/ 1769 h 4865"/>
              <a:gd name="T90" fmla="*/ 540 w 2409"/>
              <a:gd name="T91" fmla="*/ 1810 h 4865"/>
              <a:gd name="T92" fmla="*/ 566 w 2409"/>
              <a:gd name="T93" fmla="*/ 1580 h 4865"/>
              <a:gd name="T94" fmla="*/ 650 w 2409"/>
              <a:gd name="T95" fmla="*/ 1747 h 4865"/>
              <a:gd name="T96" fmla="*/ 827 w 2409"/>
              <a:gd name="T97" fmla="*/ 2199 h 4865"/>
              <a:gd name="T98" fmla="*/ 830 w 2409"/>
              <a:gd name="T99" fmla="*/ 1779 h 4865"/>
              <a:gd name="T100" fmla="*/ 924 w 2409"/>
              <a:gd name="T101" fmla="*/ 1648 h 4865"/>
              <a:gd name="T102" fmla="*/ 915 w 2409"/>
              <a:gd name="T103" fmla="*/ 2016 h 4865"/>
              <a:gd name="T104" fmla="*/ 1299 w 2409"/>
              <a:gd name="T105" fmla="*/ 1263 h 4865"/>
              <a:gd name="T106" fmla="*/ 970 w 2409"/>
              <a:gd name="T107" fmla="*/ 965 h 4865"/>
              <a:gd name="T108" fmla="*/ 311 w 2409"/>
              <a:gd name="T109" fmla="*/ 656 h 4865"/>
              <a:gd name="T110" fmla="*/ 772 w 2409"/>
              <a:gd name="T111" fmla="*/ 659 h 4865"/>
              <a:gd name="T112" fmla="*/ 1153 w 2409"/>
              <a:gd name="T113" fmla="*/ 871 h 4865"/>
              <a:gd name="T114" fmla="*/ 628 w 2409"/>
              <a:gd name="T115" fmla="*/ 314 h 4865"/>
              <a:gd name="T116" fmla="*/ 1203 w 2409"/>
              <a:gd name="T117" fmla="*/ 552 h 4865"/>
              <a:gd name="T118" fmla="*/ 1369 w 2409"/>
              <a:gd name="T119" fmla="*/ 703 h 4865"/>
              <a:gd name="T120" fmla="*/ 1747 w 2409"/>
              <a:gd name="T121" fmla="*/ 38 h 4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784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1pPr>
            <a:lvl2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2pPr>
            <a:lvl3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3pPr>
            <a:lvl4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4pPr>
            <a:lvl5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CN" altLang="en-US" sz="180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E20804B-B949-BB4F-9289-75201A6E5ED7}"/>
              </a:ext>
            </a:extLst>
          </p:cNvPr>
          <p:cNvSpPr>
            <a:spLocks noChangeAspect="1" noEditPoints="1" noChangeArrowheads="1"/>
          </p:cNvSpPr>
          <p:nvPr userDrawn="1"/>
        </p:nvSpPr>
        <p:spPr bwMode="auto">
          <a:xfrm>
            <a:off x="119502" y="980796"/>
            <a:ext cx="2232186" cy="5040420"/>
          </a:xfrm>
          <a:custGeom>
            <a:avLst/>
            <a:gdLst>
              <a:gd name="T0" fmla="*/ 687 w 2409"/>
              <a:gd name="T1" fmla="*/ 2238 h 4865"/>
              <a:gd name="T2" fmla="*/ 877 w 2409"/>
              <a:gd name="T3" fmla="*/ 2192 h 4865"/>
              <a:gd name="T4" fmla="*/ 797 w 2409"/>
              <a:gd name="T5" fmla="*/ 2963 h 4865"/>
              <a:gd name="T6" fmla="*/ 1078 w 2409"/>
              <a:gd name="T7" fmla="*/ 3026 h 4865"/>
              <a:gd name="T8" fmla="*/ 626 w 2409"/>
              <a:gd name="T9" fmla="*/ 2117 h 4865"/>
              <a:gd name="T10" fmla="*/ 749 w 2409"/>
              <a:gd name="T11" fmla="*/ 2142 h 4865"/>
              <a:gd name="T12" fmla="*/ 578 w 2409"/>
              <a:gd name="T13" fmla="*/ 2052 h 4865"/>
              <a:gd name="T14" fmla="*/ 1866 w 2409"/>
              <a:gd name="T15" fmla="*/ 247 h 4865"/>
              <a:gd name="T16" fmla="*/ 1392 w 2409"/>
              <a:gd name="T17" fmla="*/ 1037 h 4865"/>
              <a:gd name="T18" fmla="*/ 2006 w 2409"/>
              <a:gd name="T19" fmla="*/ 656 h 4865"/>
              <a:gd name="T20" fmla="*/ 1599 w 2409"/>
              <a:gd name="T21" fmla="*/ 908 h 4865"/>
              <a:gd name="T22" fmla="*/ 1533 w 2409"/>
              <a:gd name="T23" fmla="*/ 1058 h 4865"/>
              <a:gd name="T24" fmla="*/ 2239 w 2409"/>
              <a:gd name="T25" fmla="*/ 583 h 4865"/>
              <a:gd name="T26" fmla="*/ 1863 w 2409"/>
              <a:gd name="T27" fmla="*/ 1105 h 4865"/>
              <a:gd name="T28" fmla="*/ 2174 w 2409"/>
              <a:gd name="T29" fmla="*/ 1621 h 4865"/>
              <a:gd name="T30" fmla="*/ 1801 w 2409"/>
              <a:gd name="T31" fmla="*/ 1537 h 4865"/>
              <a:gd name="T32" fmla="*/ 1325 w 2409"/>
              <a:gd name="T33" fmla="*/ 1301 h 4865"/>
              <a:gd name="T34" fmla="*/ 1412 w 2409"/>
              <a:gd name="T35" fmla="*/ 1835 h 4865"/>
              <a:gd name="T36" fmla="*/ 1213 w 2409"/>
              <a:gd name="T37" fmla="*/ 1975 h 4865"/>
              <a:gd name="T38" fmla="*/ 1094 w 2409"/>
              <a:gd name="T39" fmla="*/ 4011 h 4865"/>
              <a:gd name="T40" fmla="*/ 1689 w 2409"/>
              <a:gd name="T41" fmla="*/ 3264 h 4865"/>
              <a:gd name="T42" fmla="*/ 2404 w 2409"/>
              <a:gd name="T43" fmla="*/ 3321 h 4865"/>
              <a:gd name="T44" fmla="*/ 1275 w 2409"/>
              <a:gd name="T45" fmla="*/ 3861 h 4865"/>
              <a:gd name="T46" fmla="*/ 1147 w 2409"/>
              <a:gd name="T47" fmla="*/ 4865 h 4865"/>
              <a:gd name="T48" fmla="*/ 1045 w 2409"/>
              <a:gd name="T49" fmla="*/ 3610 h 4865"/>
              <a:gd name="T50" fmla="*/ 739 w 2409"/>
              <a:gd name="T51" fmla="*/ 3818 h 4865"/>
              <a:gd name="T52" fmla="*/ 856 w 2409"/>
              <a:gd name="T53" fmla="*/ 4830 h 4865"/>
              <a:gd name="T54" fmla="*/ 638 w 2409"/>
              <a:gd name="T55" fmla="*/ 3989 h 4865"/>
              <a:gd name="T56" fmla="*/ 96 w 2409"/>
              <a:gd name="T57" fmla="*/ 3777 h 4865"/>
              <a:gd name="T58" fmla="*/ 189 w 2409"/>
              <a:gd name="T59" fmla="*/ 3688 h 4865"/>
              <a:gd name="T60" fmla="*/ 523 w 2409"/>
              <a:gd name="T61" fmla="*/ 3573 h 4865"/>
              <a:gd name="T62" fmla="*/ 519 w 2409"/>
              <a:gd name="T63" fmla="*/ 3333 h 4865"/>
              <a:gd name="T64" fmla="*/ 545 w 2409"/>
              <a:gd name="T65" fmla="*/ 3560 h 4865"/>
              <a:gd name="T66" fmla="*/ 712 w 2409"/>
              <a:gd name="T67" fmla="*/ 3397 h 4865"/>
              <a:gd name="T68" fmla="*/ 625 w 2409"/>
              <a:gd name="T69" fmla="*/ 2944 h 4865"/>
              <a:gd name="T70" fmla="*/ 593 w 2409"/>
              <a:gd name="T71" fmla="*/ 2341 h 4865"/>
              <a:gd name="T72" fmla="*/ 156 w 2409"/>
              <a:gd name="T73" fmla="*/ 2437 h 4865"/>
              <a:gd name="T74" fmla="*/ 108 w 2409"/>
              <a:gd name="T75" fmla="*/ 2289 h 4865"/>
              <a:gd name="T76" fmla="*/ 451 w 2409"/>
              <a:gd name="T77" fmla="*/ 2291 h 4865"/>
              <a:gd name="T78" fmla="*/ 109 w 2409"/>
              <a:gd name="T79" fmla="*/ 2016 h 4865"/>
              <a:gd name="T80" fmla="*/ 211 w 2409"/>
              <a:gd name="T81" fmla="*/ 1975 h 4865"/>
              <a:gd name="T82" fmla="*/ 284 w 2409"/>
              <a:gd name="T83" fmla="*/ 1847 h 4865"/>
              <a:gd name="T84" fmla="*/ 542 w 2409"/>
              <a:gd name="T85" fmla="*/ 2073 h 4865"/>
              <a:gd name="T86" fmla="*/ 255 w 2409"/>
              <a:gd name="T87" fmla="*/ 1764 h 4865"/>
              <a:gd name="T88" fmla="*/ 407 w 2409"/>
              <a:gd name="T89" fmla="*/ 1769 h 4865"/>
              <a:gd name="T90" fmla="*/ 540 w 2409"/>
              <a:gd name="T91" fmla="*/ 1810 h 4865"/>
              <a:gd name="T92" fmla="*/ 566 w 2409"/>
              <a:gd name="T93" fmla="*/ 1580 h 4865"/>
              <a:gd name="T94" fmla="*/ 650 w 2409"/>
              <a:gd name="T95" fmla="*/ 1747 h 4865"/>
              <a:gd name="T96" fmla="*/ 827 w 2409"/>
              <a:gd name="T97" fmla="*/ 2199 h 4865"/>
              <a:gd name="T98" fmla="*/ 830 w 2409"/>
              <a:gd name="T99" fmla="*/ 1779 h 4865"/>
              <a:gd name="T100" fmla="*/ 924 w 2409"/>
              <a:gd name="T101" fmla="*/ 1648 h 4865"/>
              <a:gd name="T102" fmla="*/ 915 w 2409"/>
              <a:gd name="T103" fmla="*/ 2016 h 4865"/>
              <a:gd name="T104" fmla="*/ 1299 w 2409"/>
              <a:gd name="T105" fmla="*/ 1263 h 4865"/>
              <a:gd name="T106" fmla="*/ 970 w 2409"/>
              <a:gd name="T107" fmla="*/ 965 h 4865"/>
              <a:gd name="T108" fmla="*/ 311 w 2409"/>
              <a:gd name="T109" fmla="*/ 656 h 4865"/>
              <a:gd name="T110" fmla="*/ 772 w 2409"/>
              <a:gd name="T111" fmla="*/ 659 h 4865"/>
              <a:gd name="T112" fmla="*/ 1153 w 2409"/>
              <a:gd name="T113" fmla="*/ 871 h 4865"/>
              <a:gd name="T114" fmla="*/ 628 w 2409"/>
              <a:gd name="T115" fmla="*/ 314 h 4865"/>
              <a:gd name="T116" fmla="*/ 1203 w 2409"/>
              <a:gd name="T117" fmla="*/ 552 h 4865"/>
              <a:gd name="T118" fmla="*/ 1369 w 2409"/>
              <a:gd name="T119" fmla="*/ 703 h 4865"/>
              <a:gd name="T120" fmla="*/ 1747 w 2409"/>
              <a:gd name="T121" fmla="*/ 38 h 4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784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1pPr>
            <a:lvl2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2pPr>
            <a:lvl3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3pPr>
            <a:lvl4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4pPr>
            <a:lvl5pPr eaLnBrk="0" hangingPunct="0"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anose="020B06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CN" altLang="en-US" sz="180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DE7F64C-D25E-9044-AE10-7980B7F3D196}"/>
              </a:ext>
            </a:extLst>
          </p:cNvPr>
          <p:cNvSpPr txBox="1"/>
          <p:nvPr userDrawn="1"/>
        </p:nvSpPr>
        <p:spPr>
          <a:xfrm>
            <a:off x="2497873" y="22413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D6E611C-C07F-41A9-AEB8-0D9CF8AB7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7773" y="859463"/>
            <a:ext cx="8819838" cy="5283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864108"/>
            <a:ext cx="2495699" cy="52257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242781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8618" y="864108"/>
            <a:ext cx="8819838" cy="515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7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ywL1993@ntu.edu.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27586" y="784228"/>
            <a:ext cx="5441950" cy="2305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 國立臺灣大學</a:t>
            </a:r>
            <a:b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 生醫電子與資訊學研究所</a:t>
            </a:r>
            <a:br>
              <a:rPr lang="en-US" altLang="zh-TW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endParaRPr lang="zh-TW" altLang="en-US" sz="3600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15610" y="3768723"/>
            <a:ext cx="6407150" cy="188595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2800" b="1" dirty="0"/>
              <a:t>博士班甲組（生醫電子）</a:t>
            </a:r>
            <a:endParaRPr lang="en-US" altLang="zh-TW" sz="2800" b="1" dirty="0"/>
          </a:p>
          <a:p>
            <a:pPr>
              <a:defRPr/>
            </a:pPr>
            <a:r>
              <a:rPr lang="zh-TW" altLang="en-US" sz="2800" b="1" dirty="0"/>
              <a:t>准考證號：</a:t>
            </a:r>
          </a:p>
          <a:p>
            <a:pPr>
              <a:defRPr/>
            </a:pPr>
            <a:r>
              <a:rPr lang="zh-TW" altLang="en-US" sz="2800" b="1" dirty="0"/>
              <a:t>姓名：</a:t>
            </a:r>
          </a:p>
        </p:txBody>
      </p:sp>
      <p:sp>
        <p:nvSpPr>
          <p:cNvPr id="13316" name="文字方塊 3"/>
          <p:cNvSpPr txBox="1">
            <a:spLocks noChangeArrowheads="1"/>
          </p:cNvSpPr>
          <p:nvPr/>
        </p:nvSpPr>
        <p:spPr bwMode="auto">
          <a:xfrm>
            <a:off x="1271598" y="2564928"/>
            <a:ext cx="47529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1pPr>
            <a:lvl2pPr marL="547688" indent="-1825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2pPr>
            <a:lvl3pPr marL="822325" indent="-182563">
              <a:spcBef>
                <a:spcPct val="20000"/>
              </a:spcBef>
              <a:buClr>
                <a:srgbClr val="8CADAE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3pPr>
            <a:lvl4pPr marL="1096963" indent="-182563">
              <a:spcBef>
                <a:spcPct val="20000"/>
              </a:spcBef>
              <a:buClr>
                <a:srgbClr val="8C7B70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4pPr>
            <a:lvl5pPr marL="1279525" indent="-182563">
              <a:spcBef>
                <a:spcPct val="20000"/>
              </a:spcBef>
              <a:buClr>
                <a:srgbClr val="D19049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5pPr>
            <a:lvl6pPr marL="173672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9049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6pPr>
            <a:lvl7pPr marL="219392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9049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7pPr>
            <a:lvl8pPr marL="265112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9049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8pPr>
            <a:lvl9pPr marL="3108325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9049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  <a:ea typeface="微軟正黑體" panose="020B0604030504040204" pitchFamily="34" charset="-120"/>
              </a:defRPr>
            </a:lvl9pPr>
          </a:lstStyle>
          <a:p>
            <a:pPr algn="r" eaLnBrk="1" hangingPunct="1">
              <a:buClr>
                <a:srgbClr val="3B3B3B"/>
              </a:buClr>
              <a:buSzPct val="70000"/>
              <a:buFont typeface="Wingdings 2" panose="05020102010507070707" pitchFamily="18" charset="2"/>
              <a:buNone/>
            </a:pPr>
            <a:r>
              <a:rPr lang="en-US" altLang="zh-TW" sz="2400" b="1" dirty="0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B</a:t>
            </a:r>
            <a:r>
              <a:rPr lang="en-US" altLang="zh-TW" sz="1600" dirty="0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iomedical </a:t>
            </a:r>
            <a:r>
              <a:rPr lang="en-US" altLang="zh-TW" sz="2400" b="1" dirty="0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E</a:t>
            </a:r>
            <a:r>
              <a:rPr lang="en-US" altLang="zh-TW" sz="1600" dirty="0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lectronics and </a:t>
            </a:r>
            <a:r>
              <a:rPr lang="en-US" altLang="zh-TW" sz="2400" b="1" dirty="0" err="1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B</a:t>
            </a:r>
            <a:r>
              <a:rPr lang="en-US" altLang="zh-TW" sz="1600" dirty="0" err="1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io</a:t>
            </a:r>
            <a:r>
              <a:rPr lang="en-US" altLang="zh-TW" sz="2400" b="1" dirty="0" err="1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I</a:t>
            </a:r>
            <a:r>
              <a:rPr lang="en-US" altLang="zh-TW" sz="1600" dirty="0" err="1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nformatics</a:t>
            </a:r>
            <a:endParaRPr lang="en-US" altLang="zh-TW" sz="1600" dirty="0">
              <a:solidFill>
                <a:srgbClr val="5E636A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  <a:p>
            <a:pPr algn="r" eaLnBrk="1" hangingPunct="1">
              <a:buClr>
                <a:srgbClr val="3B3B3B"/>
              </a:buClr>
              <a:buSzPct val="70000"/>
              <a:buFont typeface="Wingdings 2" panose="05020102010507070707" pitchFamily="18" charset="2"/>
              <a:buNone/>
            </a:pPr>
            <a:r>
              <a:rPr lang="en-US" altLang="zh-TW" sz="2400" b="1" dirty="0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N</a:t>
            </a:r>
            <a:r>
              <a:rPr lang="en-US" altLang="zh-TW" sz="1600" dirty="0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ational </a:t>
            </a:r>
            <a:r>
              <a:rPr lang="en-US" altLang="zh-TW" sz="2400" b="1" dirty="0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T</a:t>
            </a:r>
            <a:r>
              <a:rPr lang="en-US" altLang="zh-TW" sz="1600" dirty="0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aiwan </a:t>
            </a:r>
            <a:r>
              <a:rPr lang="en-US" altLang="zh-TW" sz="2400" b="1" dirty="0">
                <a:solidFill>
                  <a:srgbClr val="4C7C8B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U</a:t>
            </a:r>
            <a:r>
              <a:rPr lang="en-US" altLang="zh-TW" sz="1600" dirty="0">
                <a:solidFill>
                  <a:srgbClr val="5E636A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niversity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80282" y="2276904"/>
            <a:ext cx="2405317" cy="3377771"/>
          </a:xfrm>
          <a:prstGeom prst="rect">
            <a:avLst/>
          </a:prstGeom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74A90-7A37-4037-8825-C899FB76E3FF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C6DD3-CB40-4387-92EC-6FF4B23DB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說明</a:t>
            </a:r>
            <a:br>
              <a:rPr lang="en-US" altLang="zh-TW" dirty="0"/>
            </a:br>
            <a:r>
              <a:rPr lang="zh-TW" altLang="en-US" sz="2000" dirty="0"/>
              <a:t>（本頁請自行刪除）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3FF988-3F62-4F73-90BE-F54F44262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/>
              <a:t>口試生請以此範例製作個人簡報。此簡報共</a:t>
            </a:r>
            <a:r>
              <a:rPr lang="en-US" altLang="zh-TW" sz="2000" dirty="0"/>
              <a:t>6</a:t>
            </a:r>
            <a:r>
              <a:rPr lang="zh-TW" altLang="en-US" sz="2000" dirty="0"/>
              <a:t>個主題，每個主題</a:t>
            </a:r>
            <a:r>
              <a:rPr lang="en-US" altLang="zh-TW" sz="2000" dirty="0"/>
              <a:t>1</a:t>
            </a:r>
            <a:r>
              <a:rPr lang="zh-TW" altLang="en-US" sz="2000" dirty="0"/>
              <a:t>頁，共</a:t>
            </a:r>
            <a:r>
              <a:rPr lang="en-US" altLang="zh-TW" sz="2000" dirty="0"/>
              <a:t>6</a:t>
            </a:r>
            <a:r>
              <a:rPr lang="zh-TW" altLang="en-US" sz="2000" dirty="0"/>
              <a:t>頁。僅限「研究成果」可自行增加頁數（此</a:t>
            </a:r>
            <a:r>
              <a:rPr lang="en-US" altLang="zh-TW" sz="2000" dirty="0"/>
              <a:t>PPT</a:t>
            </a:r>
            <a:r>
              <a:rPr lang="zh-TW" altLang="en-US" sz="2000" dirty="0"/>
              <a:t>總頁數不超過</a:t>
            </a:r>
            <a:r>
              <a:rPr lang="en-US" altLang="zh-TW" sz="2000" dirty="0"/>
              <a:t>8</a:t>
            </a:r>
            <a:r>
              <a:rPr lang="zh-TW" altLang="en-US" sz="2000" dirty="0"/>
              <a:t>頁）。</a:t>
            </a:r>
            <a:endParaRPr lang="en-US" altLang="zh-TW" sz="2000" dirty="0"/>
          </a:p>
          <a:p>
            <a:r>
              <a:rPr lang="zh-TW" altLang="en-US" sz="2000" dirty="0"/>
              <a:t>應繳交資料：</a:t>
            </a:r>
            <a:endParaRPr lang="en-US" altLang="zh-TW" sz="2000" dirty="0"/>
          </a:p>
          <a:p>
            <a:pPr lvl="1"/>
            <a:r>
              <a:rPr lang="zh-TW" altLang="en-US" sz="1800" dirty="0"/>
              <a:t>簡報（</a:t>
            </a:r>
            <a:r>
              <a:rPr lang="en-US" altLang="zh-TW" sz="1800" dirty="0">
                <a:solidFill>
                  <a:srgbClr val="FF0000"/>
                </a:solidFill>
              </a:rPr>
              <a:t>PPT</a:t>
            </a:r>
            <a:r>
              <a:rPr lang="zh-TW" altLang="en-US" sz="1800" dirty="0">
                <a:solidFill>
                  <a:srgbClr val="FF0000"/>
                </a:solidFill>
              </a:rPr>
              <a:t>檔</a:t>
            </a:r>
            <a:r>
              <a:rPr lang="zh-TW" altLang="en-US" sz="1800" dirty="0"/>
              <a:t>）</a:t>
            </a:r>
            <a:endParaRPr lang="en-US" altLang="zh-TW" sz="1800" dirty="0"/>
          </a:p>
          <a:p>
            <a:pPr lvl="1"/>
            <a:r>
              <a:rPr lang="zh-TW" altLang="en-US" sz="1800" dirty="0"/>
              <a:t>履歷 </a:t>
            </a:r>
            <a:r>
              <a:rPr lang="en-US" altLang="zh-TW" sz="1800" dirty="0"/>
              <a:t>(Resume)</a:t>
            </a:r>
            <a:r>
              <a:rPr lang="zh-TW" altLang="en-US" sz="1800" dirty="0"/>
              <a:t> （一頁以內）＋申請動機</a:t>
            </a:r>
            <a:r>
              <a:rPr lang="en-US" altLang="zh-TW" sz="1800" dirty="0"/>
              <a:t>(statement of purpose)</a:t>
            </a:r>
            <a:r>
              <a:rPr lang="zh-TW" altLang="en-US" sz="1800" dirty="0"/>
              <a:t> （一頁以內）（</a:t>
            </a:r>
            <a:r>
              <a:rPr lang="en-US" altLang="zh-TW" sz="1800" dirty="0">
                <a:solidFill>
                  <a:srgbClr val="FF0000"/>
                </a:solidFill>
              </a:rPr>
              <a:t>PDF</a:t>
            </a:r>
            <a:r>
              <a:rPr lang="zh-TW" altLang="en-US" sz="1800" dirty="0">
                <a:solidFill>
                  <a:srgbClr val="FF0000"/>
                </a:solidFill>
              </a:rPr>
              <a:t>檔，共</a:t>
            </a:r>
            <a:r>
              <a:rPr lang="en-US" altLang="zh-TW" sz="1800" dirty="0">
                <a:solidFill>
                  <a:srgbClr val="FF0000"/>
                </a:solidFill>
              </a:rPr>
              <a:t>2</a:t>
            </a:r>
            <a:r>
              <a:rPr lang="zh-TW" altLang="en-US" sz="1800" dirty="0">
                <a:solidFill>
                  <a:srgbClr val="FF0000"/>
                </a:solidFill>
              </a:rPr>
              <a:t>頁</a:t>
            </a:r>
            <a:r>
              <a:rPr lang="zh-TW" altLang="en-US" sz="1800" dirty="0"/>
              <a:t>）</a:t>
            </a:r>
            <a:endParaRPr lang="en-US" altLang="zh-TW" sz="1800" dirty="0"/>
          </a:p>
          <a:p>
            <a:r>
              <a:rPr lang="zh-TW" altLang="en-US" sz="2000" dirty="0"/>
              <a:t>檔名：</a:t>
            </a:r>
            <a:r>
              <a:rPr lang="zh-TW" altLang="en-US" sz="2000" dirty="0">
                <a:solidFill>
                  <a:srgbClr val="FF0000"/>
                </a:solidFill>
              </a:rPr>
              <a:t>准考證號</a:t>
            </a:r>
            <a:r>
              <a:rPr lang="en-US" altLang="zh-TW" sz="2000" dirty="0">
                <a:solidFill>
                  <a:srgbClr val="FF0000"/>
                </a:solidFill>
              </a:rPr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姓名（</a:t>
            </a:r>
            <a:r>
              <a:rPr lang="en-US" altLang="zh-TW" sz="2000" dirty="0">
                <a:solidFill>
                  <a:srgbClr val="FF0000"/>
                </a:solidFill>
              </a:rPr>
              <a:t>9141001-</a:t>
            </a:r>
            <a:r>
              <a:rPr lang="zh-TW" altLang="en-US" sz="2000" dirty="0">
                <a:solidFill>
                  <a:srgbClr val="FF0000"/>
                </a:solidFill>
              </a:rPr>
              <a:t>王小明）</a:t>
            </a:r>
            <a:endParaRPr lang="en-US" altLang="zh-TW" sz="2000" dirty="0">
              <a:solidFill>
                <a:srgbClr val="FF0000"/>
              </a:solidFill>
            </a:endParaRPr>
          </a:p>
          <a:p>
            <a:r>
              <a:rPr lang="zh-TW" altLang="en-US" sz="2000" dirty="0"/>
              <a:t>繳交期限：</a:t>
            </a:r>
            <a:r>
              <a:rPr lang="en-US" altLang="zh-TW" sz="2000" b="1" dirty="0">
                <a:solidFill>
                  <a:srgbClr val="FF0000"/>
                </a:solidFill>
              </a:rPr>
              <a:t>114</a:t>
            </a:r>
            <a:r>
              <a:rPr lang="zh-TW" altLang="en-US" sz="2000" b="1" dirty="0">
                <a:solidFill>
                  <a:srgbClr val="FF0000"/>
                </a:solidFill>
              </a:rPr>
              <a:t>年</a:t>
            </a:r>
            <a:r>
              <a:rPr lang="en-US" altLang="zh-TW" sz="2000" b="1" dirty="0">
                <a:solidFill>
                  <a:srgbClr val="FF0000"/>
                </a:solidFill>
              </a:rPr>
              <a:t>5</a:t>
            </a:r>
            <a:r>
              <a:rPr lang="zh-TW" altLang="en-US" sz="2000" b="1" dirty="0">
                <a:solidFill>
                  <a:srgbClr val="FF0000"/>
                </a:solidFill>
              </a:rPr>
              <a:t>月</a:t>
            </a:r>
            <a:r>
              <a:rPr lang="en-US" altLang="zh-TW" sz="2000" b="1" dirty="0">
                <a:solidFill>
                  <a:srgbClr val="FF0000"/>
                </a:solidFill>
              </a:rPr>
              <a:t>2</a:t>
            </a:r>
            <a:r>
              <a:rPr lang="zh-TW" altLang="en-US" sz="2000" b="1" dirty="0">
                <a:solidFill>
                  <a:srgbClr val="FF0000"/>
                </a:solidFill>
              </a:rPr>
              <a:t>日（五）</a:t>
            </a:r>
            <a:r>
              <a:rPr lang="en-US" altLang="zh-TW" sz="2000" b="1" dirty="0">
                <a:solidFill>
                  <a:srgbClr val="FF0000"/>
                </a:solidFill>
              </a:rPr>
              <a:t>09</a:t>
            </a:r>
            <a:r>
              <a:rPr lang="zh-TW" altLang="en-US" sz="2000" b="1" dirty="0">
                <a:solidFill>
                  <a:srgbClr val="FF0000"/>
                </a:solidFill>
              </a:rPr>
              <a:t>：</a:t>
            </a:r>
            <a:r>
              <a:rPr lang="en-US" altLang="zh-TW" sz="2000" b="1" dirty="0">
                <a:solidFill>
                  <a:srgbClr val="FF0000"/>
                </a:solidFill>
              </a:rPr>
              <a:t>00</a:t>
            </a:r>
            <a:r>
              <a:rPr lang="zh-TW" altLang="en-US" sz="2000" b="1" dirty="0">
                <a:solidFill>
                  <a:srgbClr val="FF0000"/>
                </a:solidFill>
              </a:rPr>
              <a:t>前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r>
              <a:rPr lang="zh-TW" altLang="en-US" sz="2000" dirty="0"/>
              <a:t>繳交方式：</a:t>
            </a:r>
            <a:r>
              <a:rPr lang="en-US" altLang="zh-TW" sz="2000" dirty="0"/>
              <a:t>Email</a:t>
            </a:r>
            <a:r>
              <a:rPr lang="zh-TW" altLang="en-US" sz="2000" dirty="0"/>
              <a:t>寄至 </a:t>
            </a:r>
            <a:r>
              <a:rPr lang="en-US" altLang="zh-TW" sz="2000" dirty="0">
                <a:hlinkClick r:id="rId2"/>
              </a:rPr>
              <a:t>ywL1993@ntu.edu.tw</a:t>
            </a:r>
            <a:endParaRPr lang="en-US" altLang="zh-TW" sz="2000" dirty="0"/>
          </a:p>
          <a:p>
            <a:r>
              <a:rPr lang="zh-TW" altLang="en-US" sz="2000" dirty="0"/>
              <a:t>信件標題：</a:t>
            </a:r>
            <a:r>
              <a:rPr lang="en-US" altLang="zh-TW" sz="2000" b="1" dirty="0"/>
              <a:t>114</a:t>
            </a:r>
            <a:r>
              <a:rPr lang="zh-TW" altLang="en-US" sz="2000" b="1" dirty="0"/>
              <a:t>博士班招生口試</a:t>
            </a:r>
            <a:r>
              <a:rPr lang="en-US" altLang="zh-TW" sz="2000" b="1" dirty="0"/>
              <a:t>-</a:t>
            </a:r>
            <a:r>
              <a:rPr lang="zh-TW" altLang="en-US" sz="2000" b="1" dirty="0"/>
              <a:t>准考證號</a:t>
            </a:r>
            <a:r>
              <a:rPr lang="en-US" altLang="zh-TW" sz="2000" b="1" dirty="0"/>
              <a:t>-</a:t>
            </a:r>
            <a:r>
              <a:rPr lang="zh-TW" altLang="en-US" sz="2000" b="1" dirty="0"/>
              <a:t>姓名</a:t>
            </a:r>
            <a:endParaRPr lang="en-US" altLang="zh-TW" sz="2000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DD3E73-9152-47F3-8880-32C0102E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43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880EC6-EA42-4636-A32F-BE36F628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b="1" dirty="0"/>
              <a:t>履歷 </a:t>
            </a:r>
            <a:r>
              <a:rPr lang="en-US" altLang="zh-TW" b="1" dirty="0"/>
              <a:t>(Resume)</a:t>
            </a:r>
            <a:r>
              <a:rPr lang="zh-TW" altLang="en-US" b="1" dirty="0"/>
              <a:t>（限定一頁以內）。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建議搜尋並參考新鮮人履歷撰寫指南，內容包含：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一、學歷：大專以上（含畢</a:t>
            </a:r>
            <a:r>
              <a:rPr lang="en-US" altLang="zh-TW" dirty="0"/>
              <a:t>/</a:t>
            </a:r>
            <a:r>
              <a:rPr lang="zh-TW" altLang="en-US" dirty="0"/>
              <a:t>肄業），包含學校、科系、在學時間等。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二、經歷：跟就讀本組（電資學院生醫電資所生醫電子組）有關為主，包含（但不限於）</a:t>
            </a:r>
          </a:p>
          <a:p>
            <a:pPr lvl="1">
              <a:lnSpc>
                <a:spcPct val="120000"/>
              </a:lnSpc>
            </a:pPr>
            <a:r>
              <a:rPr lang="en-US" altLang="zh-TW" dirty="0"/>
              <a:t>1.</a:t>
            </a:r>
            <a:r>
              <a:rPr lang="zh-TW" altLang="en-US" dirty="0"/>
              <a:t>條列相關專業知識與技能。</a:t>
            </a:r>
          </a:p>
          <a:p>
            <a:pPr lvl="1">
              <a:lnSpc>
                <a:spcPct val="120000"/>
              </a:lnSpc>
            </a:pPr>
            <a:r>
              <a:rPr lang="en-US" altLang="zh-TW" dirty="0"/>
              <a:t>2.</a:t>
            </a:r>
            <a:r>
              <a:rPr lang="zh-TW" altLang="en-US" dirty="0"/>
              <a:t>論文發表或研究成果。</a:t>
            </a:r>
          </a:p>
          <a:p>
            <a:pPr lvl="1">
              <a:lnSpc>
                <a:spcPct val="120000"/>
              </a:lnSpc>
            </a:pPr>
            <a:r>
              <a:rPr lang="en-US" altLang="zh-TW" dirty="0"/>
              <a:t>3.</a:t>
            </a:r>
            <a:r>
              <a:rPr lang="zh-TW" altLang="en-US" dirty="0"/>
              <a:t>實習、工作經驗。</a:t>
            </a:r>
          </a:p>
          <a:p>
            <a:pPr>
              <a:lnSpc>
                <a:spcPct val="120000"/>
              </a:lnSpc>
            </a:pPr>
            <a:endParaRPr lang="zh-TW" altLang="en-US" dirty="0"/>
          </a:p>
          <a:p>
            <a:pPr>
              <a:lnSpc>
                <a:spcPct val="120000"/>
              </a:lnSpc>
            </a:pPr>
            <a:r>
              <a:rPr lang="zh-TW" altLang="en-US" b="1" dirty="0"/>
              <a:t>申請動機</a:t>
            </a:r>
            <a:r>
              <a:rPr lang="en-US" altLang="zh-TW" b="1" dirty="0"/>
              <a:t>(statement of purpose)</a:t>
            </a:r>
            <a:r>
              <a:rPr lang="zh-TW" altLang="en-US" b="1" dirty="0"/>
              <a:t> （限定一頁以內）。</a:t>
            </a:r>
            <a:endParaRPr lang="en-US" altLang="zh-TW" b="1" dirty="0"/>
          </a:p>
          <a:p>
            <a:pPr>
              <a:lnSpc>
                <a:spcPct val="120000"/>
              </a:lnSpc>
            </a:pPr>
            <a:r>
              <a:rPr lang="zh-TW" altLang="en-US" dirty="0"/>
              <a:t>內容包含：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一、個人特質與經驗：著重在適合就讀生醫電子組之處、有哪些過去學經歷或經驗讓你決定申請博士班、為了能進入本組／本所就讀所做的準備等。如果曾遭遇逆境，也可以說明。</a:t>
            </a:r>
          </a:p>
          <a:p>
            <a:pPr>
              <a:lnSpc>
                <a:spcPct val="120000"/>
              </a:lnSpc>
            </a:pPr>
            <a:r>
              <a:rPr lang="zh-TW" altLang="en-US" dirty="0"/>
              <a:t>二、個人對未來的期待：如果進入本所就讀，想要投入的研究領域、學習或精進的專業知識與技能、獲得的經驗／訓練等，以及畢業後的職涯規劃等。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137B952-87BF-42B5-9739-E2AAFCE5E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ECF18A4-B4DF-4C05-812B-0C2645D0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" y="908050"/>
            <a:ext cx="2376488" cy="5113338"/>
          </a:xfrm>
        </p:spPr>
        <p:txBody>
          <a:bodyPr/>
          <a:lstStyle/>
          <a:p>
            <a:r>
              <a:rPr lang="zh-TW" altLang="en-US" dirty="0"/>
              <a:t>說明</a:t>
            </a:r>
            <a:br>
              <a:rPr lang="en-US" altLang="zh-TW" dirty="0"/>
            </a:br>
            <a:r>
              <a:rPr lang="zh-TW" altLang="en-US" sz="2000" dirty="0"/>
              <a:t>（本頁請自行刪除）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402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808C60-101A-4971-AC50-7C4EBF39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</a:t>
            </a:r>
            <a:br>
              <a:rPr lang="en-US" altLang="zh-TW" dirty="0"/>
            </a:br>
            <a:r>
              <a:rPr lang="zh-TW" altLang="en-US" dirty="0"/>
              <a:t>介紹</a:t>
            </a:r>
            <a:br>
              <a:rPr lang="en-US" altLang="zh-TW" dirty="0"/>
            </a:br>
            <a:r>
              <a:rPr lang="zh-TW" altLang="en-US" sz="2000" dirty="0"/>
              <a:t>（榮譽、豐功偉業）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DDD023-6D34-4B6F-9CE3-79E40C6D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CFCB54-7C96-4EC1-B6BD-40BDDED7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99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014B39-54B4-43BE-A180-30999AC8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經驗</a:t>
            </a:r>
            <a:br>
              <a:rPr lang="en-US" altLang="zh-TW" dirty="0"/>
            </a:br>
            <a:r>
              <a:rPr lang="zh-TW" altLang="en-US" dirty="0"/>
              <a:t>分享</a:t>
            </a:r>
            <a:br>
              <a:rPr lang="en-US" altLang="zh-TW" dirty="0"/>
            </a:br>
            <a:r>
              <a:rPr lang="zh-TW" altLang="en-US" sz="1800" dirty="0"/>
              <a:t>（個人曾經怎麼解決自己認為的一個重要問題）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A7DE72-1894-4953-9419-CE8C258F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A88101E-83F5-40E5-B198-0375DAF5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81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D9F537-3A60-4FA7-A9A1-C2DC45AA2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專業</a:t>
            </a:r>
            <a:br>
              <a:rPr lang="en-US" altLang="zh-TW" dirty="0"/>
            </a:br>
            <a:r>
              <a:rPr lang="zh-TW" altLang="en-US" dirty="0"/>
              <a:t>技能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62BD3-C14E-49CD-896F-A78BC12E1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88E29D1-9F71-4C38-B2E5-63F54067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57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478D53-BA7C-4606-B2B0-5E85EA1C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</a:t>
            </a:r>
            <a:br>
              <a:rPr lang="en-US" altLang="zh-TW" dirty="0"/>
            </a:br>
            <a:r>
              <a:rPr lang="zh-TW" altLang="en-US" dirty="0"/>
              <a:t>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DCE57B-C26A-440E-80E8-91CFE53DC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D9AD223-6504-4546-A6CE-07D63142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02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D72FF5-9ACA-4B63-B1CB-93E00B205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</a:t>
            </a:r>
            <a:br>
              <a:rPr lang="en-US" altLang="zh-TW" dirty="0"/>
            </a:br>
            <a:r>
              <a:rPr lang="zh-TW" altLang="en-US" dirty="0"/>
              <a:t>提案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96B26F-A819-4E87-9E89-3205F5D8C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6C9639A-BE66-43D7-80E9-81A4DD14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07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343BF7-3033-47CA-B076-7A5AF48A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希望</a:t>
            </a:r>
            <a:br>
              <a:rPr lang="en-US" altLang="zh-TW" dirty="0"/>
            </a:br>
            <a:r>
              <a:rPr lang="zh-TW" altLang="en-US" dirty="0"/>
              <a:t>加入的</a:t>
            </a:r>
            <a:br>
              <a:rPr lang="en-US" altLang="zh-TW" dirty="0"/>
            </a:br>
            <a:r>
              <a:rPr lang="zh-TW" altLang="en-US" sz="4000" dirty="0"/>
              <a:t>實驗室／指導教授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1BE42D-B5F2-4670-8696-F606A47C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695E29E-281E-4D03-97A1-FE20B89F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D42B1-0D78-46B7-A085-D61D8B20EEF1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610890"/>
      </p:ext>
    </p:extLst>
  </p:cSld>
  <p:clrMapOvr>
    <a:masterClrMapping/>
  </p:clrMapOvr>
</p:sld>
</file>

<file path=ppt/theme/theme1.xml><?xml version="1.0" encoding="utf-8"?>
<a:theme xmlns:a="http://schemas.openxmlformats.org/drawingml/2006/main" name="框架">
  <a:themeElements>
    <a:clrScheme name="框架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框架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框架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13929</TotalTime>
  <Words>464</Words>
  <Application>Microsoft Office PowerPoint</Application>
  <PresentationFormat>寬螢幕</PresentationFormat>
  <Paragraphs>43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Calibri</vt:lpstr>
      <vt:lpstr>Corbel</vt:lpstr>
      <vt:lpstr>Franklin Gothic Medium</vt:lpstr>
      <vt:lpstr>Source Serif Pro Black</vt:lpstr>
      <vt:lpstr>Wingdings 2</vt:lpstr>
      <vt:lpstr>框架</vt:lpstr>
      <vt:lpstr>   國立臺灣大學    生醫電子與資訊學研究所 </vt:lpstr>
      <vt:lpstr>說明 （本頁請自行刪除）</vt:lpstr>
      <vt:lpstr>說明 （本頁請自行刪除）</vt:lpstr>
      <vt:lpstr>自我 介紹 （榮譽、豐功偉業）</vt:lpstr>
      <vt:lpstr>經驗 分享 （個人曾經怎麼解決自己認為的一個重要問題）</vt:lpstr>
      <vt:lpstr>專業 技能</vt:lpstr>
      <vt:lpstr>研究 成果</vt:lpstr>
      <vt:lpstr>研究 提案</vt:lpstr>
      <vt:lpstr>希望 加入的 實驗室／指導教授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國立台灣大學電機資訊學院    生醫電子與資訊學研究所</dc:title>
  <dc:creator>ntu</dc:creator>
  <cp:lastModifiedBy>朱于君</cp:lastModifiedBy>
  <cp:revision>465</cp:revision>
  <cp:lastPrinted>2022-09-05T02:57:21Z</cp:lastPrinted>
  <dcterms:created xsi:type="dcterms:W3CDTF">2012-03-27T08:34:00Z</dcterms:created>
  <dcterms:modified xsi:type="dcterms:W3CDTF">2025-04-30T02:09:51Z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